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ntonio Bold" charset="1" panose="02000803000000000000"/>
      <p:regular r:id="rId18"/>
    </p:embeddedFont>
    <p:embeddedFont>
      <p:font typeface="Hero" charset="1" panose="00000500000000000000"/>
      <p:regular r:id="rId19"/>
    </p:embeddedFont>
    <p:embeddedFont>
      <p:font typeface="Hero Bold" charset="1" panose="00000500000000000000"/>
      <p:regular r:id="rId20"/>
    </p:embeddedFont>
    <p:embeddedFont>
      <p:font typeface="Antonio Ultra-Bold" charset="1" panose="02000803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385668" y="-2016955"/>
            <a:ext cx="10287000" cy="14320911"/>
            <a:chOff x="0" y="0"/>
            <a:chExt cx="660400" cy="9193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919367"/>
            </a:xfrm>
            <a:custGeom>
              <a:avLst/>
              <a:gdLst/>
              <a:ahLst/>
              <a:cxnLst/>
              <a:rect r="r" b="b" t="t" l="l"/>
              <a:pathLst>
                <a:path h="919367" w="660400">
                  <a:moveTo>
                    <a:pt x="220252" y="900298"/>
                  </a:moveTo>
                  <a:cubicBezTo>
                    <a:pt x="254109" y="911812"/>
                    <a:pt x="292600" y="919367"/>
                    <a:pt x="330378" y="919367"/>
                  </a:cubicBezTo>
                  <a:cubicBezTo>
                    <a:pt x="368157" y="919367"/>
                    <a:pt x="404509" y="912890"/>
                    <a:pt x="438009" y="901376"/>
                  </a:cubicBezTo>
                  <a:cubicBezTo>
                    <a:pt x="438723" y="901017"/>
                    <a:pt x="439435" y="901017"/>
                    <a:pt x="440148" y="900657"/>
                  </a:cubicBezTo>
                  <a:cubicBezTo>
                    <a:pt x="565955" y="854602"/>
                    <a:pt x="658618" y="732988"/>
                    <a:pt x="660400" y="5884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88061"/>
                  </a:lnTo>
                  <a:cubicBezTo>
                    <a:pt x="1782" y="733707"/>
                    <a:pt x="93019" y="855322"/>
                    <a:pt x="220252" y="900298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60400" cy="830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-4114800" y="-2016955"/>
            <a:ext cx="10287000" cy="14320911"/>
            <a:chOff x="0" y="0"/>
            <a:chExt cx="660400" cy="9193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19367"/>
            </a:xfrm>
            <a:custGeom>
              <a:avLst/>
              <a:gdLst/>
              <a:ahLst/>
              <a:cxnLst/>
              <a:rect r="r" b="b" t="t" l="l"/>
              <a:pathLst>
                <a:path h="919367" w="660400">
                  <a:moveTo>
                    <a:pt x="220252" y="900298"/>
                  </a:moveTo>
                  <a:cubicBezTo>
                    <a:pt x="254109" y="911812"/>
                    <a:pt x="292600" y="919367"/>
                    <a:pt x="330378" y="919367"/>
                  </a:cubicBezTo>
                  <a:cubicBezTo>
                    <a:pt x="368157" y="919367"/>
                    <a:pt x="404509" y="912890"/>
                    <a:pt x="438009" y="901376"/>
                  </a:cubicBezTo>
                  <a:cubicBezTo>
                    <a:pt x="438723" y="901017"/>
                    <a:pt x="439435" y="901017"/>
                    <a:pt x="440148" y="900657"/>
                  </a:cubicBezTo>
                  <a:cubicBezTo>
                    <a:pt x="565955" y="854602"/>
                    <a:pt x="658618" y="732988"/>
                    <a:pt x="660400" y="5884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88061"/>
                  </a:lnTo>
                  <a:cubicBezTo>
                    <a:pt x="1782" y="733707"/>
                    <a:pt x="93019" y="855322"/>
                    <a:pt x="220252" y="900298"/>
                  </a:cubicBezTo>
                  <a:close/>
                </a:path>
              </a:pathLst>
            </a:custGeom>
            <a:solidFill>
              <a:srgbClr val="254E9D">
                <a:alpha val="784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60400" cy="830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828784" y="1273917"/>
            <a:ext cx="8651599" cy="9391152"/>
          </a:xfrm>
          <a:custGeom>
            <a:avLst/>
            <a:gdLst/>
            <a:ahLst/>
            <a:cxnLst/>
            <a:rect r="r" b="b" t="t" l="l"/>
            <a:pathLst>
              <a:path h="9391152" w="8651599">
                <a:moveTo>
                  <a:pt x="0" y="0"/>
                </a:moveTo>
                <a:lnTo>
                  <a:pt x="8651599" y="0"/>
                </a:lnTo>
                <a:lnTo>
                  <a:pt x="8651599" y="9391152"/>
                </a:lnTo>
                <a:lnTo>
                  <a:pt x="0" y="9391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4460" y="1273917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94460" y="2317388"/>
            <a:ext cx="9214200" cy="3652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43"/>
              </a:lnSpc>
            </a:pPr>
            <a:r>
              <a:rPr lang="en-US" sz="13599" b="true">
                <a:solidFill>
                  <a:srgbClr val="254E9D"/>
                </a:solidFill>
                <a:latin typeface="Antonio Bold"/>
                <a:ea typeface="Antonio Bold"/>
                <a:cs typeface="Antonio Bold"/>
                <a:sym typeface="Antonio Bold"/>
              </a:rPr>
              <a:t>MEDISHIFT -ALIGN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144000" y="5620178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631288" y="7715250"/>
            <a:ext cx="9071314" cy="1144758"/>
            <a:chOff x="0" y="0"/>
            <a:chExt cx="2389153" cy="301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89153" cy="301500"/>
            </a:xfrm>
            <a:custGeom>
              <a:avLst/>
              <a:gdLst/>
              <a:ahLst/>
              <a:cxnLst/>
              <a:rect r="r" b="b" t="t" l="l"/>
              <a:pathLst>
                <a:path h="301500" w="2389153">
                  <a:moveTo>
                    <a:pt x="0" y="0"/>
                  </a:moveTo>
                  <a:lnTo>
                    <a:pt x="2389153" y="0"/>
                  </a:lnTo>
                  <a:lnTo>
                    <a:pt x="2389153" y="301500"/>
                  </a:lnTo>
                  <a:lnTo>
                    <a:pt x="0" y="301500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389153" cy="339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137827" y="656845"/>
            <a:ext cx="1342555" cy="1315704"/>
          </a:xfrm>
          <a:custGeom>
            <a:avLst/>
            <a:gdLst/>
            <a:ahLst/>
            <a:cxnLst/>
            <a:rect r="r" b="b" t="t" l="l"/>
            <a:pathLst>
              <a:path h="1315704" w="1342555">
                <a:moveTo>
                  <a:pt x="0" y="0"/>
                </a:moveTo>
                <a:lnTo>
                  <a:pt x="1342556" y="0"/>
                </a:lnTo>
                <a:lnTo>
                  <a:pt x="1342556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94460" y="6055218"/>
            <a:ext cx="7045566" cy="84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MediShift-Align</a:t>
            </a:r>
          </a:p>
          <a:p>
            <a:pPr algn="l">
              <a:lnSpc>
                <a:spcPts val="3406"/>
              </a:lnSpc>
            </a:pPr>
            <a:r>
              <a:rPr lang="en-US" sz="2433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 Smart Scheduling Seamless Care.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4460" y="7940380"/>
            <a:ext cx="5511667" cy="77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7"/>
              </a:lnSpc>
            </a:pPr>
            <a:r>
              <a:rPr lang="en-US" sz="5584" b="true">
                <a:solidFill>
                  <a:srgbClr val="FCFDFD"/>
                </a:solidFill>
                <a:latin typeface="Antonio Bold"/>
                <a:ea typeface="Antonio Bold"/>
                <a:cs typeface="Antonio Bold"/>
                <a:sym typeface="Antonio Bold"/>
              </a:rPr>
              <a:t>PRESENTATION 2025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4460" y="9210675"/>
            <a:ext cx="7045566" cy="41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https://devpost.com/software/medishift-align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921924"/>
            <a:ext cx="16230600" cy="10180224"/>
            <a:chOff x="0" y="0"/>
            <a:chExt cx="4274726" cy="26812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681211"/>
            </a:xfrm>
            <a:custGeom>
              <a:avLst/>
              <a:gdLst/>
              <a:ahLst/>
              <a:cxnLst/>
              <a:rect r="r" b="b" t="t" l="l"/>
              <a:pathLst>
                <a:path h="2681211" w="4274726">
                  <a:moveTo>
                    <a:pt x="47700" y="0"/>
                  </a:moveTo>
                  <a:lnTo>
                    <a:pt x="4227026" y="0"/>
                  </a:lnTo>
                  <a:cubicBezTo>
                    <a:pt x="4239677" y="0"/>
                    <a:pt x="4251809" y="5025"/>
                    <a:pt x="4260755" y="13971"/>
                  </a:cubicBezTo>
                  <a:cubicBezTo>
                    <a:pt x="4269700" y="22916"/>
                    <a:pt x="4274726" y="35049"/>
                    <a:pt x="4274726" y="47700"/>
                  </a:cubicBezTo>
                  <a:lnTo>
                    <a:pt x="4274726" y="2633512"/>
                  </a:lnTo>
                  <a:cubicBezTo>
                    <a:pt x="4274726" y="2646162"/>
                    <a:pt x="4269700" y="2658295"/>
                    <a:pt x="4260755" y="2667240"/>
                  </a:cubicBezTo>
                  <a:cubicBezTo>
                    <a:pt x="4251809" y="2676186"/>
                    <a:pt x="4239677" y="2681211"/>
                    <a:pt x="4227026" y="2681211"/>
                  </a:cubicBezTo>
                  <a:lnTo>
                    <a:pt x="47700" y="2681211"/>
                  </a:lnTo>
                  <a:cubicBezTo>
                    <a:pt x="35049" y="2681211"/>
                    <a:pt x="22916" y="2676186"/>
                    <a:pt x="13971" y="2667240"/>
                  </a:cubicBezTo>
                  <a:cubicBezTo>
                    <a:pt x="5025" y="2658295"/>
                    <a:pt x="0" y="2646162"/>
                    <a:pt x="0" y="2633512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719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52744" y="3075849"/>
            <a:ext cx="14182511" cy="3944939"/>
            <a:chOff x="0" y="0"/>
            <a:chExt cx="18910015" cy="525991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4319" r="0" b="4319"/>
            <a:stretch>
              <a:fillRect/>
            </a:stretch>
          </p:blipFill>
          <p:spPr>
            <a:xfrm flipH="false" flipV="false">
              <a:off x="0" y="0"/>
              <a:ext cx="4317929" cy="5259918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7244" t="0" r="7244" b="0"/>
            <a:stretch>
              <a:fillRect/>
            </a:stretch>
          </p:blipFill>
          <p:spPr>
            <a:xfrm flipH="false" flipV="false">
              <a:off x="4864029" y="0"/>
              <a:ext cx="4317929" cy="5259918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1104" r="0" b="30373"/>
            <a:stretch>
              <a:fillRect/>
            </a:stretch>
          </p:blipFill>
          <p:spPr>
            <a:xfrm flipH="false" flipV="false">
              <a:off x="9728057" y="0"/>
              <a:ext cx="4317929" cy="5259918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740" r="0" b="740"/>
            <a:stretch>
              <a:fillRect/>
            </a:stretch>
          </p:blipFill>
          <p:spPr>
            <a:xfrm flipH="false" flipV="false">
              <a:off x="14592086" y="0"/>
              <a:ext cx="4317929" cy="5259918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-566100" y="9258300"/>
            <a:ext cx="19420200" cy="3086100"/>
            <a:chOff x="0" y="0"/>
            <a:chExt cx="5114785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14785" cy="812800"/>
            </a:xfrm>
            <a:custGeom>
              <a:avLst/>
              <a:gdLst/>
              <a:ahLst/>
              <a:cxnLst/>
              <a:rect r="r" b="b" t="t" l="l"/>
              <a:pathLst>
                <a:path h="812800" w="5114785">
                  <a:moveTo>
                    <a:pt x="0" y="0"/>
                  </a:moveTo>
                  <a:lnTo>
                    <a:pt x="5114785" y="0"/>
                  </a:lnTo>
                  <a:lnTo>
                    <a:pt x="5114785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114785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491818" y="9258300"/>
            <a:ext cx="9304364" cy="1028700"/>
            <a:chOff x="0" y="0"/>
            <a:chExt cx="2450532" cy="2709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50532" cy="270933"/>
            </a:xfrm>
            <a:custGeom>
              <a:avLst/>
              <a:gdLst/>
              <a:ahLst/>
              <a:cxnLst/>
              <a:rect r="r" b="b" t="t" l="l"/>
              <a:pathLst>
                <a:path h="270933" w="2450532">
                  <a:moveTo>
                    <a:pt x="0" y="0"/>
                  </a:moveTo>
                  <a:lnTo>
                    <a:pt x="2450532" y="0"/>
                  </a:lnTo>
                  <a:lnTo>
                    <a:pt x="2450532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450532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30164" y="9546996"/>
            <a:ext cx="451308" cy="45130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555619" y="9546996"/>
            <a:ext cx="451308" cy="45130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281073" y="9546996"/>
            <a:ext cx="451308" cy="45130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006528" y="9546996"/>
            <a:ext cx="451308" cy="45130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585125" y="5658323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0" y="0"/>
                </a:lnTo>
                <a:lnTo>
                  <a:pt x="887150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563978" y="576257"/>
            <a:ext cx="1342555" cy="1315704"/>
          </a:xfrm>
          <a:custGeom>
            <a:avLst/>
            <a:gdLst/>
            <a:ahLst/>
            <a:cxnLst/>
            <a:rect r="r" b="b" t="t" l="l"/>
            <a:pathLst>
              <a:path h="1315704" w="1342555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815725" y="3469557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0" y="0"/>
                </a:lnTo>
                <a:lnTo>
                  <a:pt x="887150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686316" y="2291350"/>
            <a:ext cx="1291536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Meet the healing hearts and brilliant minds behind our Project excellence.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476229" y="404807"/>
            <a:ext cx="733554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Our Team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052744" y="7325588"/>
            <a:ext cx="303420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SUMIT SHARMA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57119" y="7738385"/>
            <a:ext cx="2932729" cy="37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9"/>
              </a:lnSpc>
            </a:pPr>
            <a:r>
              <a:rPr lang="en-US" sz="2149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Front-end Developer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747073" y="7325588"/>
            <a:ext cx="339692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MUHAMMAD UZAIR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476229" y="7775803"/>
            <a:ext cx="3417591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MERN Stack Developer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441401" y="7325588"/>
            <a:ext cx="303420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ABDULLAH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886016" y="7679306"/>
            <a:ext cx="2144971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UI/UX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135730" y="7325588"/>
            <a:ext cx="303420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YASIR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358037" y="7679306"/>
            <a:ext cx="258958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Testing Expert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154900" y="8855938"/>
            <a:ext cx="11978200" cy="41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</a:pPr>
            <a:r>
              <a:rPr lang="en-US" sz="2433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https://github.com/MuhammadUzair88/Hackathon-MediShift-Align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49797" y="-915068"/>
            <a:ext cx="7352553" cy="11914036"/>
            <a:chOff x="0" y="0"/>
            <a:chExt cx="1936475" cy="3137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36475" cy="3137853"/>
            </a:xfrm>
            <a:custGeom>
              <a:avLst/>
              <a:gdLst/>
              <a:ahLst/>
              <a:cxnLst/>
              <a:rect r="r" b="b" t="t" l="l"/>
              <a:pathLst>
                <a:path h="3137853" w="1936475">
                  <a:moveTo>
                    <a:pt x="0" y="0"/>
                  </a:moveTo>
                  <a:lnTo>
                    <a:pt x="1936475" y="0"/>
                  </a:lnTo>
                  <a:lnTo>
                    <a:pt x="1936475" y="3137853"/>
                  </a:lnTo>
                  <a:lnTo>
                    <a:pt x="0" y="3137853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36475" cy="3175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70703" y="0"/>
            <a:ext cx="8358188" cy="10287000"/>
            <a:chOff x="0" y="0"/>
            <a:chExt cx="6604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2"/>
              <a:stretch>
                <a:fillRect l="-32051" t="0" r="-3205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9455917"/>
            <a:ext cx="7270703" cy="831083"/>
            <a:chOff x="0" y="0"/>
            <a:chExt cx="1914918" cy="2188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4918" cy="218886"/>
            </a:xfrm>
            <a:custGeom>
              <a:avLst/>
              <a:gdLst/>
              <a:ahLst/>
              <a:cxnLst/>
              <a:rect r="r" b="b" t="t" l="l"/>
              <a:pathLst>
                <a:path h="218886" w="1914918">
                  <a:moveTo>
                    <a:pt x="0" y="0"/>
                  </a:moveTo>
                  <a:lnTo>
                    <a:pt x="1914918" y="0"/>
                  </a:lnTo>
                  <a:lnTo>
                    <a:pt x="1914918" y="218886"/>
                  </a:lnTo>
                  <a:lnTo>
                    <a:pt x="0" y="218886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14918" cy="256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6709919"/>
            <a:ext cx="492428" cy="492428"/>
          </a:xfrm>
          <a:custGeom>
            <a:avLst/>
            <a:gdLst/>
            <a:ahLst/>
            <a:cxnLst/>
            <a:rect r="r" b="b" t="t" l="l"/>
            <a:pathLst>
              <a:path h="492428" w="492428">
                <a:moveTo>
                  <a:pt x="0" y="0"/>
                </a:moveTo>
                <a:lnTo>
                  <a:pt x="492428" y="0"/>
                </a:lnTo>
                <a:lnTo>
                  <a:pt x="492428" y="492428"/>
                </a:lnTo>
                <a:lnTo>
                  <a:pt x="0" y="492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76752" y="924602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71831" y="616065"/>
            <a:ext cx="1342555" cy="1315704"/>
          </a:xfrm>
          <a:custGeom>
            <a:avLst/>
            <a:gdLst/>
            <a:ahLst/>
            <a:cxnLst/>
            <a:rect r="r" b="b" t="t" l="l"/>
            <a:pathLst>
              <a:path h="1315704" w="1342555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08916" y="3305224"/>
            <a:ext cx="6156732" cy="318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Week 1</a:t>
            </a:r>
            <a:r>
              <a:rPr lang="en-US" sz="21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: </a:t>
            </a:r>
            <a:r>
              <a:rPr lang="en-US" sz="2100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Research, Planning, and UI/UX Design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Conduct thorough research, plan project requirements, and design an intuitive UI/UX for the platform.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Week 2: Backend Development and Integration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Develop backend functionalities, integrate APIs, and perform final testing to ensure seamless performance.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08916" y="1489048"/>
            <a:ext cx="626178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Time Line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265610"/>
            <a:ext cx="4488580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Milestone:</a:t>
            </a:r>
            <a:r>
              <a:rPr lang="en-US" sz="20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 Prototype Delivery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Deliver a functional prototype at the end of two weeks, following an incremental development approach.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398505"/>
            <a:ext cx="1929791" cy="1888495"/>
            <a:chOff x="0" y="0"/>
            <a:chExt cx="508258" cy="497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8258" cy="497381"/>
            </a:xfrm>
            <a:custGeom>
              <a:avLst/>
              <a:gdLst/>
              <a:ahLst/>
              <a:cxnLst/>
              <a:rect r="r" b="b" t="t" l="l"/>
              <a:pathLst>
                <a:path h="497381" w="508258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29791" y="7371644"/>
            <a:ext cx="869386" cy="1026861"/>
            <a:chOff x="0" y="0"/>
            <a:chExt cx="228974" cy="2704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8974" cy="270449"/>
            </a:xfrm>
            <a:custGeom>
              <a:avLst/>
              <a:gdLst/>
              <a:ahLst/>
              <a:cxnLst/>
              <a:rect r="r" b="b" t="t" l="l"/>
              <a:pathLst>
                <a:path h="270449" w="228974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6358209" y="0"/>
            <a:ext cx="1929791" cy="1888495"/>
            <a:chOff x="0" y="0"/>
            <a:chExt cx="508258" cy="4973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258" cy="497381"/>
            </a:xfrm>
            <a:custGeom>
              <a:avLst/>
              <a:gdLst/>
              <a:ahLst/>
              <a:cxnLst/>
              <a:rect r="r" b="b" t="t" l="l"/>
              <a:pathLst>
                <a:path h="497381" w="508258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15488823" y="1888495"/>
            <a:ext cx="869386" cy="1026861"/>
            <a:chOff x="0" y="0"/>
            <a:chExt cx="228974" cy="2704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8974" cy="270449"/>
            </a:xfrm>
            <a:custGeom>
              <a:avLst/>
              <a:gdLst/>
              <a:ahLst/>
              <a:cxnLst/>
              <a:rect r="r" b="b" t="t" l="l"/>
              <a:pathLst>
                <a:path h="270449" w="228974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29791" y="9600614"/>
            <a:ext cx="16358209" cy="686386"/>
            <a:chOff x="0" y="0"/>
            <a:chExt cx="4308335" cy="1807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308335" cy="180777"/>
            </a:xfrm>
            <a:custGeom>
              <a:avLst/>
              <a:gdLst/>
              <a:ahLst/>
              <a:cxnLst/>
              <a:rect r="r" b="b" t="t" l="l"/>
              <a:pathLst>
                <a:path h="180777" w="4308335">
                  <a:moveTo>
                    <a:pt x="0" y="0"/>
                  </a:moveTo>
                  <a:lnTo>
                    <a:pt x="4308335" y="0"/>
                  </a:lnTo>
                  <a:lnTo>
                    <a:pt x="4308335" y="180777"/>
                  </a:lnTo>
                  <a:lnTo>
                    <a:pt x="0" y="180777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308335" cy="21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459432" y="9600614"/>
            <a:ext cx="9718600" cy="686386"/>
            <a:chOff x="0" y="0"/>
            <a:chExt cx="2559631" cy="1807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59631" cy="180777"/>
            </a:xfrm>
            <a:custGeom>
              <a:avLst/>
              <a:gdLst/>
              <a:ahLst/>
              <a:cxnLst/>
              <a:rect r="r" b="b" t="t" l="l"/>
              <a:pathLst>
                <a:path h="180777" w="2559631">
                  <a:moveTo>
                    <a:pt x="0" y="0"/>
                  </a:moveTo>
                  <a:lnTo>
                    <a:pt x="2559631" y="0"/>
                  </a:lnTo>
                  <a:lnTo>
                    <a:pt x="2559631" y="180777"/>
                  </a:lnTo>
                  <a:lnTo>
                    <a:pt x="0" y="180777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559631" cy="21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775233" y="3068849"/>
            <a:ext cx="1253359" cy="1226537"/>
            <a:chOff x="0" y="0"/>
            <a:chExt cx="508258" cy="49738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08258" cy="497381"/>
            </a:xfrm>
            <a:custGeom>
              <a:avLst/>
              <a:gdLst/>
              <a:ahLst/>
              <a:cxnLst/>
              <a:rect r="r" b="b" t="t" l="l"/>
              <a:pathLst>
                <a:path h="497381" w="508258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solidFill>
              <a:srgbClr val="FCFDFD">
                <a:alpha val="13725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028591" y="2401925"/>
            <a:ext cx="564648" cy="666924"/>
            <a:chOff x="0" y="0"/>
            <a:chExt cx="228974" cy="27044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8974" cy="270449"/>
            </a:xfrm>
            <a:custGeom>
              <a:avLst/>
              <a:gdLst/>
              <a:ahLst/>
              <a:cxnLst/>
              <a:rect r="r" b="b" t="t" l="l"/>
              <a:pathLst>
                <a:path h="270449" w="228974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solidFill>
              <a:srgbClr val="FCFDFD">
                <a:alpha val="13725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10800000">
            <a:off x="13259409" y="5991613"/>
            <a:ext cx="1253359" cy="1226537"/>
            <a:chOff x="0" y="0"/>
            <a:chExt cx="508258" cy="49738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08258" cy="497381"/>
            </a:xfrm>
            <a:custGeom>
              <a:avLst/>
              <a:gdLst/>
              <a:ahLst/>
              <a:cxnLst/>
              <a:rect r="r" b="b" t="t" l="l"/>
              <a:pathLst>
                <a:path h="497381" w="508258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solidFill>
              <a:srgbClr val="FCFDFD">
                <a:alpha val="13725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10800000">
            <a:off x="12694761" y="7218151"/>
            <a:ext cx="564648" cy="666924"/>
            <a:chOff x="0" y="0"/>
            <a:chExt cx="228974" cy="27044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28974" cy="270449"/>
            </a:xfrm>
            <a:custGeom>
              <a:avLst/>
              <a:gdLst/>
              <a:ahLst/>
              <a:cxnLst/>
              <a:rect r="r" b="b" t="t" l="l"/>
              <a:pathLst>
                <a:path h="270449" w="228974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solidFill>
              <a:srgbClr val="FCFDFD">
                <a:alpha val="13725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5614239" y="2872201"/>
            <a:ext cx="7059523" cy="469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74"/>
              </a:lnSpc>
            </a:pPr>
            <a:r>
              <a:rPr lang="en-US" sz="16613" b="true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Thank</a:t>
            </a:r>
          </a:p>
          <a:p>
            <a:pPr algn="ctr">
              <a:lnSpc>
                <a:spcPts val="18274"/>
              </a:lnSpc>
            </a:pPr>
            <a:r>
              <a:rPr lang="en-US" sz="16613" b="true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You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02870"/>
            <a:ext cx="11260736" cy="10389870"/>
            <a:chOff x="0" y="0"/>
            <a:chExt cx="1744583" cy="16096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583" cy="1609663"/>
            </a:xfrm>
            <a:custGeom>
              <a:avLst/>
              <a:gdLst/>
              <a:ahLst/>
              <a:cxnLst/>
              <a:rect r="r" b="b" t="t" l="l"/>
              <a:pathLst>
                <a:path h="1609663" w="1744583">
                  <a:moveTo>
                    <a:pt x="0" y="0"/>
                  </a:moveTo>
                  <a:lnTo>
                    <a:pt x="1744583" y="0"/>
                  </a:lnTo>
                  <a:lnTo>
                    <a:pt x="1744583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l="0" t="-31337" r="0" b="-3133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892356" y="-5389014"/>
            <a:ext cx="12736762" cy="15676014"/>
            <a:chOff x="0" y="0"/>
            <a:chExt cx="6604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260736" y="2122777"/>
            <a:ext cx="6368381" cy="8164223"/>
            <a:chOff x="0" y="0"/>
            <a:chExt cx="1677269" cy="2150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7269" cy="2150248"/>
            </a:xfrm>
            <a:custGeom>
              <a:avLst/>
              <a:gdLst/>
              <a:ahLst/>
              <a:cxnLst/>
              <a:rect r="r" b="b" t="t" l="l"/>
              <a:pathLst>
                <a:path h="2150248" w="1677269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333523" y="2790702"/>
            <a:ext cx="4927213" cy="469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9450"/>
              </a:lnSpc>
              <a:buFont typeface="Arial"/>
              <a:buChar char="•"/>
            </a:pPr>
            <a:r>
              <a:rPr lang="en-US" sz="50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About Us</a:t>
            </a:r>
          </a:p>
          <a:p>
            <a:pPr algn="l" marL="1079501" indent="-539750" lvl="1">
              <a:lnSpc>
                <a:spcPts val="9450"/>
              </a:lnSpc>
              <a:buFont typeface="Arial"/>
              <a:buChar char="•"/>
            </a:pPr>
            <a:r>
              <a:rPr lang="en-US" sz="50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History</a:t>
            </a:r>
          </a:p>
          <a:p>
            <a:pPr algn="l" marL="1079501" indent="-539750" lvl="1">
              <a:lnSpc>
                <a:spcPts val="9450"/>
              </a:lnSpc>
              <a:buFont typeface="Arial"/>
              <a:buChar char="•"/>
            </a:pPr>
            <a:r>
              <a:rPr lang="en-US" sz="50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Our Vision</a:t>
            </a:r>
          </a:p>
          <a:p>
            <a:pPr algn="l" marL="1079501" indent="-539750" lvl="1">
              <a:lnSpc>
                <a:spcPts val="9450"/>
              </a:lnSpc>
              <a:buFont typeface="Arial"/>
              <a:buChar char="•"/>
            </a:pPr>
            <a:r>
              <a:rPr lang="en-US" sz="50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Our Mission</a:t>
            </a: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17629117" y="2800473"/>
            <a:ext cx="658883" cy="4686054"/>
            <a:chOff x="0" y="0"/>
            <a:chExt cx="173533" cy="12341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3533" cy="1234187"/>
            </a:xfrm>
            <a:custGeom>
              <a:avLst/>
              <a:gdLst/>
              <a:ahLst/>
              <a:cxnLst/>
              <a:rect r="r" b="b" t="t" l="l"/>
              <a:pathLst>
                <a:path h="1234187" w="173533">
                  <a:moveTo>
                    <a:pt x="0" y="0"/>
                  </a:moveTo>
                  <a:lnTo>
                    <a:pt x="173533" y="0"/>
                  </a:lnTo>
                  <a:lnTo>
                    <a:pt x="17353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3533" cy="1272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-514350" y="8743950"/>
            <a:ext cx="10341238" cy="954108"/>
            <a:chOff x="0" y="0"/>
            <a:chExt cx="2723618" cy="2512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23618" cy="251288"/>
            </a:xfrm>
            <a:custGeom>
              <a:avLst/>
              <a:gdLst/>
              <a:ahLst/>
              <a:cxnLst/>
              <a:rect r="r" b="b" t="t" l="l"/>
              <a:pathLst>
                <a:path h="251288" w="2723618">
                  <a:moveTo>
                    <a:pt x="0" y="0"/>
                  </a:moveTo>
                  <a:lnTo>
                    <a:pt x="2723618" y="0"/>
                  </a:lnTo>
                  <a:lnTo>
                    <a:pt x="2723618" y="251288"/>
                  </a:lnTo>
                  <a:lnTo>
                    <a:pt x="0" y="251288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23618" cy="289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077555" y="857250"/>
            <a:ext cx="448621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agenda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75467" y="2790702"/>
            <a:ext cx="5538919" cy="469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9450"/>
              </a:lnSpc>
              <a:buFont typeface="Arial"/>
              <a:buChar char="•"/>
            </a:pPr>
            <a:r>
              <a:rPr lang="en-US" sz="50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Features</a:t>
            </a:r>
          </a:p>
          <a:p>
            <a:pPr algn="l" marL="1079501" indent="-539750" lvl="1">
              <a:lnSpc>
                <a:spcPts val="9450"/>
              </a:lnSpc>
              <a:buFont typeface="Arial"/>
              <a:buChar char="•"/>
            </a:pPr>
            <a:r>
              <a:rPr lang="en-US" sz="50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Facilities</a:t>
            </a:r>
          </a:p>
          <a:p>
            <a:pPr algn="l" marL="1079501" indent="-539750" lvl="1">
              <a:lnSpc>
                <a:spcPts val="9450"/>
              </a:lnSpc>
              <a:buFont typeface="Arial"/>
              <a:buChar char="•"/>
            </a:pPr>
            <a:r>
              <a:rPr lang="en-US" sz="50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Our Team</a:t>
            </a:r>
          </a:p>
          <a:p>
            <a:pPr algn="l" marL="1079501" indent="-539750" lvl="1">
              <a:lnSpc>
                <a:spcPts val="9450"/>
              </a:lnSpc>
              <a:buFont typeface="Arial"/>
              <a:buChar char="•"/>
            </a:pPr>
            <a:r>
              <a:rPr lang="en-US" sz="50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Time Line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656269" y="924602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871831" y="616065"/>
            <a:ext cx="1342555" cy="1315704"/>
          </a:xfrm>
          <a:custGeom>
            <a:avLst/>
            <a:gdLst/>
            <a:ahLst/>
            <a:cxnLst/>
            <a:rect r="r" b="b" t="t" l="l"/>
            <a:pathLst>
              <a:path h="1315704" w="1342555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19870" y="9007470"/>
            <a:ext cx="7066761" cy="41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>
                <a:solidFill>
                  <a:srgbClr val="FFFFFF"/>
                </a:solidFill>
                <a:latin typeface="Hero Bold"/>
                <a:ea typeface="Hero Bold"/>
                <a:cs typeface="Hero Bold"/>
                <a:sym typeface="Hero Bold"/>
              </a:rPr>
              <a:t>https://devpost.com/software/medishift-align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7071408" y="9055095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4102" y="-5389014"/>
            <a:ext cx="12736762" cy="15676014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4102" y="2122777"/>
            <a:ext cx="6368381" cy="8164223"/>
            <a:chOff x="0" y="0"/>
            <a:chExt cx="1677269" cy="21502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77269" cy="2150248"/>
            </a:xfrm>
            <a:custGeom>
              <a:avLst/>
              <a:gdLst/>
              <a:ahLst/>
              <a:cxnLst/>
              <a:rect r="r" b="b" t="t" l="l"/>
              <a:pathLst>
                <a:path h="2150248" w="1677269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4373" cy="1234187"/>
            </a:xfrm>
            <a:custGeom>
              <a:avLst/>
              <a:gdLst/>
              <a:ahLst/>
              <a:cxnLst/>
              <a:rect r="r" b="b" t="t" l="l"/>
              <a:pathLst>
                <a:path h="1234187" w="164373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360864" y="-102870"/>
            <a:ext cx="4920670" cy="10389870"/>
            <a:chOff x="0" y="0"/>
            <a:chExt cx="762341" cy="16096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2341" cy="1609663"/>
            </a:xfrm>
            <a:custGeom>
              <a:avLst/>
              <a:gdLst/>
              <a:ahLst/>
              <a:cxnLst/>
              <a:rect r="r" b="b" t="t" l="l"/>
              <a:pathLst>
                <a:path h="1609663" w="762341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l="-45797" t="0" r="-171121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65187" y="6862114"/>
            <a:ext cx="451308" cy="4513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290641" y="6862114"/>
            <a:ext cx="451308" cy="45130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016096" y="6862114"/>
            <a:ext cx="451308" cy="45130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741550" y="6862114"/>
            <a:ext cx="451308" cy="45130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12051" y="8781246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871831" y="616065"/>
            <a:ext cx="1342555" cy="1315704"/>
          </a:xfrm>
          <a:custGeom>
            <a:avLst/>
            <a:gdLst/>
            <a:ahLst/>
            <a:cxnLst/>
            <a:rect r="r" b="b" t="t" l="l"/>
            <a:pathLst>
              <a:path h="1315704" w="1342555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565187" y="3033064"/>
            <a:ext cx="9596463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MediShift Align is a healthcare management platform designed to revolutionize shift scheduling and optimize hospital workflows.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Our mission is to empower healthcare professionals by reducing administrative burdens and focusing on patient care.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65187" y="857250"/>
            <a:ext cx="448621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About Us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9662898"/>
            <a:chOff x="0" y="0"/>
            <a:chExt cx="4816593" cy="25449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544961"/>
            </a:xfrm>
            <a:custGeom>
              <a:avLst/>
              <a:gdLst/>
              <a:ahLst/>
              <a:cxnLst/>
              <a:rect r="r" b="b" t="t" l="l"/>
              <a:pathLst>
                <a:path h="25449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544961"/>
                  </a:lnTo>
                  <a:lnTo>
                    <a:pt x="0" y="25449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583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4373" cy="1234187"/>
            </a:xfrm>
            <a:custGeom>
              <a:avLst/>
              <a:gdLst/>
              <a:ahLst/>
              <a:cxnLst/>
              <a:rect r="r" b="b" t="t" l="l"/>
              <a:pathLst>
                <a:path h="1234187" w="164373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70188" y="0"/>
            <a:ext cx="7717812" cy="9498846"/>
            <a:chOff x="0" y="0"/>
            <a:chExt cx="6604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blipFill>
              <a:blip r:embed="rId2"/>
              <a:stretch>
                <a:fillRect l="-42365" t="0" r="-42365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8831949" y="6168763"/>
            <a:ext cx="624102" cy="7612371"/>
            <a:chOff x="0" y="0"/>
            <a:chExt cx="164373" cy="20049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4373" cy="2004904"/>
            </a:xfrm>
            <a:custGeom>
              <a:avLst/>
              <a:gdLst/>
              <a:ahLst/>
              <a:cxnLst/>
              <a:rect r="r" b="b" t="t" l="l"/>
              <a:pathLst>
                <a:path h="2004904" w="164373">
                  <a:moveTo>
                    <a:pt x="0" y="0"/>
                  </a:moveTo>
                  <a:lnTo>
                    <a:pt x="164373" y="0"/>
                  </a:lnTo>
                  <a:lnTo>
                    <a:pt x="164373" y="2004904"/>
                  </a:lnTo>
                  <a:lnTo>
                    <a:pt x="0" y="2004904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4373" cy="2043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65187" y="7774674"/>
            <a:ext cx="451308" cy="4513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290641" y="7774674"/>
            <a:ext cx="451308" cy="45130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016096" y="7774674"/>
            <a:ext cx="451308" cy="45130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741550" y="7774674"/>
            <a:ext cx="451308" cy="45130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-263049" y="575286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871831" y="616065"/>
            <a:ext cx="1342555" cy="1315704"/>
          </a:xfrm>
          <a:custGeom>
            <a:avLst/>
            <a:gdLst/>
            <a:ahLst/>
            <a:cxnLst/>
            <a:rect r="r" b="b" t="t" l="l"/>
            <a:pathLst>
              <a:path h="1315704" w="1342555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565187" y="2955024"/>
            <a:ext cx="7277980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Founded to address challenges faced by hospitals in managing staff shifts and resources effectively.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The development journey began with identifying gaps in healthcare operations and creating technology-driven solutions.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Two weeks timeline to prototype and build an MVP (Minimum Viable Product).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65187" y="857250"/>
            <a:ext cx="448621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History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32173" y="0"/>
            <a:ext cx="7455827" cy="10287000"/>
            <a:chOff x="0" y="0"/>
            <a:chExt cx="19636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36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63675">
                  <a:moveTo>
                    <a:pt x="0" y="0"/>
                  </a:moveTo>
                  <a:lnTo>
                    <a:pt x="1963675" y="0"/>
                  </a:lnTo>
                  <a:lnTo>
                    <a:pt x="19636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6367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32173" y="1110597"/>
            <a:ext cx="7455827" cy="9176403"/>
            <a:chOff x="0" y="0"/>
            <a:chExt cx="6604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2"/>
              <a:stretch>
                <a:fillRect l="-42365" t="0" r="-4236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4373" cy="1234187"/>
            </a:xfrm>
            <a:custGeom>
              <a:avLst/>
              <a:gdLst/>
              <a:ahLst/>
              <a:cxnLst/>
              <a:rect r="r" b="b" t="t" l="l"/>
              <a:pathLst>
                <a:path h="1234187" w="164373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66426" y="8483136"/>
            <a:ext cx="451308" cy="4513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091881" y="8483136"/>
            <a:ext cx="451308" cy="4513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817335" y="8483136"/>
            <a:ext cx="451308" cy="45130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542790" y="8483136"/>
            <a:ext cx="451308" cy="45130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true" flipV="true" rot="0">
            <a:off x="6717373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832173" y="7137211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871831" y="616065"/>
            <a:ext cx="1342555" cy="1315704"/>
          </a:xfrm>
          <a:custGeom>
            <a:avLst/>
            <a:gdLst/>
            <a:ahLst/>
            <a:cxnLst/>
            <a:rect r="r" b="b" t="t" l="l"/>
            <a:pathLst>
              <a:path h="1315704" w="1342555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66426" y="2995736"/>
            <a:ext cx="8723422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Empower healthcare professionals by automating shift management and enhancing operational efficiency.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Bridge the gap between technology and healthcare for better patient outcomes.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Build a user-friendly system accessible to both small clinics and large hospitals.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65187" y="857250"/>
            <a:ext cx="560446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Our Vision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32173" y="0"/>
            <a:ext cx="7455827" cy="10287000"/>
            <a:chOff x="0" y="0"/>
            <a:chExt cx="19636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36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63675">
                  <a:moveTo>
                    <a:pt x="0" y="0"/>
                  </a:moveTo>
                  <a:lnTo>
                    <a:pt x="1963675" y="0"/>
                  </a:lnTo>
                  <a:lnTo>
                    <a:pt x="1963675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6367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32173" y="1110597"/>
            <a:ext cx="7455827" cy="9176403"/>
            <a:chOff x="0" y="0"/>
            <a:chExt cx="6604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2"/>
              <a:stretch>
                <a:fillRect l="-42192" t="0" r="-4219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4373" cy="1234187"/>
            </a:xfrm>
            <a:custGeom>
              <a:avLst/>
              <a:gdLst/>
              <a:ahLst/>
              <a:cxnLst/>
              <a:rect r="r" b="b" t="t" l="l"/>
              <a:pathLst>
                <a:path h="1234187" w="164373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39750" y="8734536"/>
            <a:ext cx="451308" cy="4513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465204" y="8734536"/>
            <a:ext cx="451308" cy="4513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190659" y="8734536"/>
            <a:ext cx="451308" cy="45130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916113" y="8734536"/>
            <a:ext cx="451308" cy="45130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true" flipV="true" rot="0">
            <a:off x="6717373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388597" y="1233138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871831" y="616065"/>
            <a:ext cx="1342555" cy="1315704"/>
          </a:xfrm>
          <a:custGeom>
            <a:avLst/>
            <a:gdLst/>
            <a:ahLst/>
            <a:cxnLst/>
            <a:rect r="r" b="b" t="t" l="l"/>
            <a:pathLst>
              <a:path h="1315704" w="1342555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66426" y="2743323"/>
            <a:ext cx="824249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Empowering Healthcare Through Technology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65187" y="857250"/>
            <a:ext cx="560446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254E9D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Our Mission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65187" y="3524250"/>
            <a:ext cx="8043737" cy="218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Automate shift management to enhance operational efficiency and allow healthcare professionals to focus on delivering quality patient care.</a:t>
            </a:r>
          </a:p>
          <a:p>
            <a:pPr algn="just">
              <a:lnSpc>
                <a:spcPts val="3500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366426" y="5480050"/>
            <a:ext cx="857806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Building Accessible, Innovative Systems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65187" y="6260977"/>
            <a:ext cx="8043737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Develop user-friendly solutions that bridge technology and healthcare, catering to the needs of both small clinics and large hospitals.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3627" y="-5389014"/>
            <a:ext cx="12736762" cy="15676014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254E9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4102" y="2122777"/>
            <a:ext cx="6368381" cy="8164223"/>
            <a:chOff x="0" y="0"/>
            <a:chExt cx="1677269" cy="21502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77269" cy="2150248"/>
            </a:xfrm>
            <a:custGeom>
              <a:avLst/>
              <a:gdLst/>
              <a:ahLst/>
              <a:cxnLst/>
              <a:rect r="r" b="b" t="t" l="l"/>
              <a:pathLst>
                <a:path h="2150248" w="1677269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254E9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4373" cy="1234187"/>
            </a:xfrm>
            <a:custGeom>
              <a:avLst/>
              <a:gdLst/>
              <a:ahLst/>
              <a:cxnLst/>
              <a:rect r="r" b="b" t="t" l="l"/>
              <a:pathLst>
                <a:path h="1234187" w="164373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360864" y="-142875"/>
            <a:ext cx="4920670" cy="10389870"/>
            <a:chOff x="0" y="0"/>
            <a:chExt cx="762341" cy="16096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2341" cy="1609663"/>
            </a:xfrm>
            <a:custGeom>
              <a:avLst/>
              <a:gdLst/>
              <a:ahLst/>
              <a:cxnLst/>
              <a:rect r="r" b="b" t="t" l="l"/>
              <a:pathLst>
                <a:path h="1609663" w="762341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l="0" t="-1478" r="0" b="-1478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65187" y="8806992"/>
            <a:ext cx="451308" cy="4513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290641" y="8806992"/>
            <a:ext cx="451308" cy="45130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016096" y="8806992"/>
            <a:ext cx="451308" cy="45130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741550" y="8806992"/>
            <a:ext cx="451308" cy="45130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565187" y="4432423"/>
            <a:ext cx="3086100" cy="3597583"/>
            <a:chOff x="0" y="0"/>
            <a:chExt cx="812800" cy="94751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947511"/>
            </a:xfrm>
            <a:custGeom>
              <a:avLst/>
              <a:gdLst/>
              <a:ahLst/>
              <a:cxnLst/>
              <a:rect r="r" b="b" t="t" l="l"/>
              <a:pathLst>
                <a:path h="947511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819571"/>
                  </a:lnTo>
                  <a:cubicBezTo>
                    <a:pt x="812800" y="853503"/>
                    <a:pt x="799321" y="886045"/>
                    <a:pt x="775327" y="910038"/>
                  </a:cubicBezTo>
                  <a:cubicBezTo>
                    <a:pt x="751333" y="934032"/>
                    <a:pt x="718791" y="947511"/>
                    <a:pt x="684859" y="947511"/>
                  </a:cubicBezTo>
                  <a:lnTo>
                    <a:pt x="127941" y="947511"/>
                  </a:lnTo>
                  <a:cubicBezTo>
                    <a:pt x="94009" y="947511"/>
                    <a:pt x="61467" y="934032"/>
                    <a:pt x="37473" y="910038"/>
                  </a:cubicBezTo>
                  <a:cubicBezTo>
                    <a:pt x="13479" y="886045"/>
                    <a:pt x="0" y="853503"/>
                    <a:pt x="0" y="81957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985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331851" y="4432423"/>
            <a:ext cx="3086100" cy="3597583"/>
            <a:chOff x="0" y="0"/>
            <a:chExt cx="812800" cy="94751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947511"/>
            </a:xfrm>
            <a:custGeom>
              <a:avLst/>
              <a:gdLst/>
              <a:ahLst/>
              <a:cxnLst/>
              <a:rect r="r" b="b" t="t" l="l"/>
              <a:pathLst>
                <a:path h="947511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819571"/>
                  </a:lnTo>
                  <a:cubicBezTo>
                    <a:pt x="812800" y="853503"/>
                    <a:pt x="799321" y="886045"/>
                    <a:pt x="775327" y="910038"/>
                  </a:cubicBezTo>
                  <a:cubicBezTo>
                    <a:pt x="751333" y="934032"/>
                    <a:pt x="718791" y="947511"/>
                    <a:pt x="684859" y="947511"/>
                  </a:cubicBezTo>
                  <a:lnTo>
                    <a:pt x="127941" y="947511"/>
                  </a:lnTo>
                  <a:cubicBezTo>
                    <a:pt x="94009" y="947511"/>
                    <a:pt x="61467" y="934032"/>
                    <a:pt x="37473" y="910038"/>
                  </a:cubicBezTo>
                  <a:cubicBezTo>
                    <a:pt x="13479" y="886045"/>
                    <a:pt x="0" y="853503"/>
                    <a:pt x="0" y="81957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985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098515" y="4432423"/>
            <a:ext cx="3086100" cy="3597583"/>
            <a:chOff x="0" y="0"/>
            <a:chExt cx="812800" cy="94751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947511"/>
            </a:xfrm>
            <a:custGeom>
              <a:avLst/>
              <a:gdLst/>
              <a:ahLst/>
              <a:cxnLst/>
              <a:rect r="r" b="b" t="t" l="l"/>
              <a:pathLst>
                <a:path h="947511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819571"/>
                  </a:lnTo>
                  <a:cubicBezTo>
                    <a:pt x="812800" y="853503"/>
                    <a:pt x="799321" y="886045"/>
                    <a:pt x="775327" y="910038"/>
                  </a:cubicBezTo>
                  <a:cubicBezTo>
                    <a:pt x="751333" y="934032"/>
                    <a:pt x="718791" y="947511"/>
                    <a:pt x="684859" y="947511"/>
                  </a:cubicBezTo>
                  <a:lnTo>
                    <a:pt x="127941" y="947511"/>
                  </a:lnTo>
                  <a:cubicBezTo>
                    <a:pt x="94009" y="947511"/>
                    <a:pt x="61467" y="934032"/>
                    <a:pt x="37473" y="910038"/>
                  </a:cubicBezTo>
                  <a:cubicBezTo>
                    <a:pt x="13479" y="886045"/>
                    <a:pt x="0" y="853503"/>
                    <a:pt x="0" y="81957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812800" cy="985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23232" y="5718810"/>
            <a:ext cx="883910" cy="88391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4889896" y="5718810"/>
            <a:ext cx="883910" cy="883910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656560" y="5718810"/>
            <a:ext cx="883910" cy="883910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2917288" y="6938191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1513338" y="732294"/>
            <a:ext cx="1342555" cy="1315704"/>
          </a:xfrm>
          <a:custGeom>
            <a:avLst/>
            <a:gdLst/>
            <a:ahLst/>
            <a:cxnLst/>
            <a:rect r="r" b="b" t="t" l="l"/>
            <a:pathLst>
              <a:path h="1315704" w="1342555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565187" y="2752848"/>
            <a:ext cx="10619429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MediShift-Align simplifies and enhances shift management through the following features: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565187" y="857250"/>
            <a:ext cx="653214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Features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870601" y="4669790"/>
            <a:ext cx="2475272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Dynamic Staff Management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374380" y="4669790"/>
            <a:ext cx="3001041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Patient &amp; Room Allocation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141045" y="4669790"/>
            <a:ext cx="300104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Intelligent Scheduling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69516" y="5823457"/>
            <a:ext cx="591341" cy="60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true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036180" y="5823457"/>
            <a:ext cx="591341" cy="60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true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02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8802845" y="5823457"/>
            <a:ext cx="591341" cy="60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true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03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132882" y="5581800"/>
            <a:ext cx="1950709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Create and manage roles for doctors, nurses, and support staff.</a:t>
            </a:r>
          </a:p>
          <a:p>
            <a:pPr algn="l">
              <a:lnSpc>
                <a:spcPts val="2660"/>
              </a:lnSpc>
            </a:pPr>
          </a:p>
        </p:txBody>
      </p:sp>
      <p:sp>
        <p:nvSpPr>
          <p:cNvPr name="TextBox 54" id="54"/>
          <p:cNvSpPr txBox="true"/>
          <p:nvPr/>
        </p:nvSpPr>
        <p:spPr>
          <a:xfrm rot="0">
            <a:off x="5897631" y="5614851"/>
            <a:ext cx="2310420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Optimize assignments for smooth operations.</a:t>
            </a:r>
          </a:p>
          <a:p>
            <a:pPr algn="l">
              <a:lnSpc>
                <a:spcPts val="2660"/>
              </a:lnSpc>
            </a:pPr>
          </a:p>
        </p:txBody>
      </p:sp>
      <p:sp>
        <p:nvSpPr>
          <p:cNvPr name="TextBox 55" id="55"/>
          <p:cNvSpPr txBox="true"/>
          <p:nvPr/>
        </p:nvSpPr>
        <p:spPr>
          <a:xfrm rot="0">
            <a:off x="9807170" y="5448164"/>
            <a:ext cx="1936278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Real-time clash detection and conflict resolution.</a:t>
            </a:r>
          </a:p>
          <a:p>
            <a:pPr algn="l">
              <a:lnSpc>
                <a:spcPts val="2660"/>
              </a:lnSpc>
            </a:p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8037" y="-5389014"/>
            <a:ext cx="12736762" cy="15676014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254E9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4102" y="2122777"/>
            <a:ext cx="6368381" cy="8164223"/>
            <a:chOff x="0" y="0"/>
            <a:chExt cx="1677269" cy="21502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77269" cy="2150248"/>
            </a:xfrm>
            <a:custGeom>
              <a:avLst/>
              <a:gdLst/>
              <a:ahLst/>
              <a:cxnLst/>
              <a:rect r="r" b="b" t="t" l="l"/>
              <a:pathLst>
                <a:path h="2150248" w="1677269">
                  <a:moveTo>
                    <a:pt x="0" y="0"/>
                  </a:moveTo>
                  <a:lnTo>
                    <a:pt x="1677269" y="0"/>
                  </a:lnTo>
                  <a:lnTo>
                    <a:pt x="1677269" y="2150248"/>
                  </a:lnTo>
                  <a:lnTo>
                    <a:pt x="0" y="2150248"/>
                  </a:lnTo>
                  <a:close/>
                </a:path>
              </a:pathLst>
            </a:custGeom>
            <a:solidFill>
              <a:srgbClr val="254E9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77269" cy="2188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4373" cy="1234187"/>
            </a:xfrm>
            <a:custGeom>
              <a:avLst/>
              <a:gdLst/>
              <a:ahLst/>
              <a:cxnLst/>
              <a:rect r="r" b="b" t="t" l="l"/>
              <a:pathLst>
                <a:path h="1234187" w="164373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360864" y="-102870"/>
            <a:ext cx="4920670" cy="10389870"/>
            <a:chOff x="0" y="0"/>
            <a:chExt cx="762341" cy="16096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2341" cy="1609663"/>
            </a:xfrm>
            <a:custGeom>
              <a:avLst/>
              <a:gdLst/>
              <a:ahLst/>
              <a:cxnLst/>
              <a:rect r="r" b="b" t="t" l="l"/>
              <a:pathLst>
                <a:path h="1609663" w="762341">
                  <a:moveTo>
                    <a:pt x="0" y="0"/>
                  </a:moveTo>
                  <a:lnTo>
                    <a:pt x="762341" y="0"/>
                  </a:lnTo>
                  <a:lnTo>
                    <a:pt x="76234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l="0" t="-1478" r="0" b="-1478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65187" y="8806992"/>
            <a:ext cx="451308" cy="4513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290641" y="8806992"/>
            <a:ext cx="451308" cy="45130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016096" y="8806992"/>
            <a:ext cx="451308" cy="45130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741550" y="8806992"/>
            <a:ext cx="451308" cy="45130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565187" y="4432423"/>
            <a:ext cx="3086100" cy="3597583"/>
            <a:chOff x="0" y="0"/>
            <a:chExt cx="812800" cy="94751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947511"/>
            </a:xfrm>
            <a:custGeom>
              <a:avLst/>
              <a:gdLst/>
              <a:ahLst/>
              <a:cxnLst/>
              <a:rect r="r" b="b" t="t" l="l"/>
              <a:pathLst>
                <a:path h="947511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819571"/>
                  </a:lnTo>
                  <a:cubicBezTo>
                    <a:pt x="812800" y="853503"/>
                    <a:pt x="799321" y="886045"/>
                    <a:pt x="775327" y="910038"/>
                  </a:cubicBezTo>
                  <a:cubicBezTo>
                    <a:pt x="751333" y="934032"/>
                    <a:pt x="718791" y="947511"/>
                    <a:pt x="684859" y="947511"/>
                  </a:cubicBezTo>
                  <a:lnTo>
                    <a:pt x="127941" y="947511"/>
                  </a:lnTo>
                  <a:cubicBezTo>
                    <a:pt x="94009" y="947511"/>
                    <a:pt x="61467" y="934032"/>
                    <a:pt x="37473" y="910038"/>
                  </a:cubicBezTo>
                  <a:cubicBezTo>
                    <a:pt x="13479" y="886045"/>
                    <a:pt x="0" y="853503"/>
                    <a:pt x="0" y="81957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985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331851" y="4432423"/>
            <a:ext cx="3086100" cy="3597583"/>
            <a:chOff x="0" y="0"/>
            <a:chExt cx="812800" cy="94751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947511"/>
            </a:xfrm>
            <a:custGeom>
              <a:avLst/>
              <a:gdLst/>
              <a:ahLst/>
              <a:cxnLst/>
              <a:rect r="r" b="b" t="t" l="l"/>
              <a:pathLst>
                <a:path h="947511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819571"/>
                  </a:lnTo>
                  <a:cubicBezTo>
                    <a:pt x="812800" y="853503"/>
                    <a:pt x="799321" y="886045"/>
                    <a:pt x="775327" y="910038"/>
                  </a:cubicBezTo>
                  <a:cubicBezTo>
                    <a:pt x="751333" y="934032"/>
                    <a:pt x="718791" y="947511"/>
                    <a:pt x="684859" y="947511"/>
                  </a:cubicBezTo>
                  <a:lnTo>
                    <a:pt x="127941" y="947511"/>
                  </a:lnTo>
                  <a:cubicBezTo>
                    <a:pt x="94009" y="947511"/>
                    <a:pt x="61467" y="934032"/>
                    <a:pt x="37473" y="910038"/>
                  </a:cubicBezTo>
                  <a:cubicBezTo>
                    <a:pt x="13479" y="886045"/>
                    <a:pt x="0" y="853503"/>
                    <a:pt x="0" y="81957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985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098515" y="4432423"/>
            <a:ext cx="3086100" cy="3597583"/>
            <a:chOff x="0" y="0"/>
            <a:chExt cx="812800" cy="94751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947511"/>
            </a:xfrm>
            <a:custGeom>
              <a:avLst/>
              <a:gdLst/>
              <a:ahLst/>
              <a:cxnLst/>
              <a:rect r="r" b="b" t="t" l="l"/>
              <a:pathLst>
                <a:path h="947511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819571"/>
                  </a:lnTo>
                  <a:cubicBezTo>
                    <a:pt x="812800" y="853503"/>
                    <a:pt x="799321" y="886045"/>
                    <a:pt x="775327" y="910038"/>
                  </a:cubicBezTo>
                  <a:cubicBezTo>
                    <a:pt x="751333" y="934032"/>
                    <a:pt x="718791" y="947511"/>
                    <a:pt x="684859" y="947511"/>
                  </a:cubicBezTo>
                  <a:lnTo>
                    <a:pt x="127941" y="947511"/>
                  </a:lnTo>
                  <a:cubicBezTo>
                    <a:pt x="94009" y="947511"/>
                    <a:pt x="61467" y="934032"/>
                    <a:pt x="37473" y="910038"/>
                  </a:cubicBezTo>
                  <a:cubicBezTo>
                    <a:pt x="13479" y="886045"/>
                    <a:pt x="0" y="853503"/>
                    <a:pt x="0" y="81957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812800" cy="985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23232" y="5718810"/>
            <a:ext cx="883910" cy="88391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4889896" y="5718810"/>
            <a:ext cx="883910" cy="883910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656560" y="5718810"/>
            <a:ext cx="883910" cy="883910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2917288" y="6938191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1513338" y="732294"/>
            <a:ext cx="1342555" cy="1315704"/>
          </a:xfrm>
          <a:custGeom>
            <a:avLst/>
            <a:gdLst/>
            <a:ahLst/>
            <a:cxnLst/>
            <a:rect r="r" b="b" t="t" l="l"/>
            <a:pathLst>
              <a:path h="1315704" w="1342555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565187" y="2752848"/>
            <a:ext cx="10619429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MediShift-Align simplifies and enhances shift management through the following features: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565187" y="857250"/>
            <a:ext cx="653214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Features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870601" y="4669790"/>
            <a:ext cx="247527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Staff Portal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374380" y="4669790"/>
            <a:ext cx="300104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Admin Controls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141045" y="4669790"/>
            <a:ext cx="300104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54E9D"/>
                </a:solidFill>
                <a:latin typeface="Hero Bold"/>
                <a:ea typeface="Hero Bold"/>
                <a:cs typeface="Hero Bold"/>
                <a:sym typeface="Hero Bold"/>
              </a:rPr>
              <a:t>Bidding System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69516" y="5823457"/>
            <a:ext cx="591341" cy="60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true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04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036180" y="5823457"/>
            <a:ext cx="591341" cy="60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true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8802845" y="5823457"/>
            <a:ext cx="591341" cy="60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7"/>
              </a:lnSpc>
            </a:pPr>
            <a:r>
              <a:rPr lang="en-US" sz="3569" b="true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06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132882" y="5581800"/>
            <a:ext cx="1950709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View shifts, clock in/out, and track progress.</a:t>
            </a:r>
          </a:p>
          <a:p>
            <a:pPr algn="l">
              <a:lnSpc>
                <a:spcPts val="2660"/>
              </a:lnSpc>
            </a:pPr>
          </a:p>
        </p:txBody>
      </p:sp>
      <p:sp>
        <p:nvSpPr>
          <p:cNvPr name="TextBox 54" id="54"/>
          <p:cNvSpPr txBox="true"/>
          <p:nvPr/>
        </p:nvSpPr>
        <p:spPr>
          <a:xfrm rot="0">
            <a:off x="5897631" y="5614851"/>
            <a:ext cx="2310420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Update, delete, and manage records efficiently.</a:t>
            </a:r>
          </a:p>
          <a:p>
            <a:pPr algn="l">
              <a:lnSpc>
                <a:spcPts val="2660"/>
              </a:lnSpc>
            </a:pPr>
          </a:p>
        </p:txBody>
      </p:sp>
      <p:sp>
        <p:nvSpPr>
          <p:cNvPr name="TextBox 55" id="55"/>
          <p:cNvSpPr txBox="true"/>
          <p:nvPr/>
        </p:nvSpPr>
        <p:spPr>
          <a:xfrm rot="0">
            <a:off x="9807170" y="5448164"/>
            <a:ext cx="1936278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Ensure coverage for unfilled shifts with a fair bidding process.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9662898"/>
            <a:chOff x="0" y="0"/>
            <a:chExt cx="4816593" cy="25449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544961"/>
            </a:xfrm>
            <a:custGeom>
              <a:avLst/>
              <a:gdLst/>
              <a:ahLst/>
              <a:cxnLst/>
              <a:rect r="r" b="b" t="t" l="l"/>
              <a:pathLst>
                <a:path h="25449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544961"/>
                  </a:lnTo>
                  <a:lnTo>
                    <a:pt x="0" y="2544961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583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4373" cy="1234187"/>
            </a:xfrm>
            <a:custGeom>
              <a:avLst/>
              <a:gdLst/>
              <a:ahLst/>
              <a:cxnLst/>
              <a:rect r="r" b="b" t="t" l="l"/>
              <a:pathLst>
                <a:path h="1234187" w="164373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true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70188" y="0"/>
            <a:ext cx="7717812" cy="9498846"/>
            <a:chOff x="0" y="0"/>
            <a:chExt cx="6604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blipFill>
              <a:blip r:embed="rId2"/>
              <a:stretch>
                <a:fillRect l="-83713" t="0" r="-67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8831949" y="6168763"/>
            <a:ext cx="624102" cy="7612371"/>
            <a:chOff x="0" y="0"/>
            <a:chExt cx="164373" cy="20049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4373" cy="2004904"/>
            </a:xfrm>
            <a:custGeom>
              <a:avLst/>
              <a:gdLst/>
              <a:ahLst/>
              <a:cxnLst/>
              <a:rect r="r" b="b" t="t" l="l"/>
              <a:pathLst>
                <a:path h="2004904" w="164373">
                  <a:moveTo>
                    <a:pt x="0" y="0"/>
                  </a:moveTo>
                  <a:lnTo>
                    <a:pt x="164373" y="0"/>
                  </a:lnTo>
                  <a:lnTo>
                    <a:pt x="164373" y="2004904"/>
                  </a:lnTo>
                  <a:lnTo>
                    <a:pt x="0" y="2004904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4373" cy="2043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65187" y="8483136"/>
            <a:ext cx="451308" cy="4513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290641" y="8483136"/>
            <a:ext cx="451308" cy="45130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016096" y="8483136"/>
            <a:ext cx="451308" cy="45130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741550" y="8483136"/>
            <a:ext cx="451308" cy="45130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0" y="1931769"/>
            <a:ext cx="887151" cy="698631"/>
          </a:xfrm>
          <a:custGeom>
            <a:avLst/>
            <a:gdLst/>
            <a:ahLst/>
            <a:cxnLst/>
            <a:rect r="r" b="b" t="t" l="l"/>
            <a:pathLst>
              <a:path h="698631" w="88715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871831" y="616065"/>
            <a:ext cx="1342555" cy="1315704"/>
          </a:xfrm>
          <a:custGeom>
            <a:avLst/>
            <a:gdLst/>
            <a:ahLst/>
            <a:cxnLst/>
            <a:rect r="r" b="b" t="t" l="l"/>
            <a:pathLst>
              <a:path h="1315704" w="1342555">
                <a:moveTo>
                  <a:pt x="0" y="0"/>
                </a:moveTo>
                <a:lnTo>
                  <a:pt x="1342555" y="0"/>
                </a:lnTo>
                <a:lnTo>
                  <a:pt x="1342555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565187" y="2955024"/>
            <a:ext cx="7277980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Web-based portal for admins and staff.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Real-time updates and conflict resolution.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Comprehensive dashboards for tracking performance and shifts.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Hero"/>
                <a:ea typeface="Hero"/>
                <a:cs typeface="Hero"/>
                <a:sym typeface="Hero"/>
              </a:rPr>
              <a:t>Scalable architecture for handling large datasets.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65187" y="857250"/>
            <a:ext cx="448621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Facilities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DAGeHRX7Ecc</dc:identifier>
  <dcterms:modified xsi:type="dcterms:W3CDTF">2011-08-01T06:04:30Z</dcterms:modified>
  <cp:revision>1</cp:revision>
  <dc:title>www.reallygreatsite.com</dc:title>
</cp:coreProperties>
</file>